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Josefin Sans"/>
      <p:regular r:id="rId17"/>
      <p:bold r:id="rId18"/>
      <p:italic r:id="rId19"/>
      <p:boldItalic r:id="rId20"/>
    </p:embeddedFont>
    <p:embeddedFont>
      <p:font typeface="Josefin Sans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5" roundtripDataSignature="AMtx7mhiWLAeiG86UGFVTLSkrPiydrns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64FA87-A53D-419C-8FE1-D971D7136166}">
  <a:tblStyle styleId="{5564FA87-A53D-419C-8FE1-D971D713616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ans-boldItalic.fntdata"/><Relationship Id="rId22" Type="http://schemas.openxmlformats.org/officeDocument/2006/relationships/font" Target="fonts/JosefinSansLight-bold.fntdata"/><Relationship Id="rId21" Type="http://schemas.openxmlformats.org/officeDocument/2006/relationships/font" Target="fonts/JosefinSansLight-regular.fntdata"/><Relationship Id="rId24" Type="http://schemas.openxmlformats.org/officeDocument/2006/relationships/font" Target="fonts/JosefinSansLight-boldItalic.fntdata"/><Relationship Id="rId23" Type="http://schemas.openxmlformats.org/officeDocument/2006/relationships/font" Target="fonts/JosefinSans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JosefinSans-regular.fntdata"/><Relationship Id="rId16" Type="http://schemas.openxmlformats.org/officeDocument/2006/relationships/slide" Target="slides/slide9.xml"/><Relationship Id="rId19" Type="http://schemas.openxmlformats.org/officeDocument/2006/relationships/font" Target="fonts/JosefinSans-italic.fntdata"/><Relationship Id="rId18" Type="http://schemas.openxmlformats.org/officeDocument/2006/relationships/font" Target="fonts/Josefin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a6baf2d14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23a6baf2d14_1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a6baf2d14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23a6baf2d14_1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a6baf2d14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3a6baf2d14_1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901b7c89d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23901b7c89d_1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901b7c89d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23901b7c89d_1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3901b7c89d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3901b7c89d_1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3901b7c89d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23901b7c89d_1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901b7c89d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23901b7c89d_1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39e24b741_0_8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239e24b741_0_8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2" name="Google Shape;212;g2239e24b741_0_88:notes"/>
          <p:cNvSpPr/>
          <p:nvPr>
            <p:ph idx="3" type="sldImg"/>
          </p:nvPr>
        </p:nvSpPr>
        <p:spPr>
          <a:xfrm>
            <a:off x="2290763" y="512763"/>
            <a:ext cx="45624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2239e24b741_0_8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239e24b741_0_88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239e24b741_0_88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32d27ae1ed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232d27ae1ed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232d27ae1ed_0_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32d27ae1ed_0_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g232d27ae1ed_0_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32d27ae1ed_0_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g232d27ae1ed_0_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g232d27ae1ed_0_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2d27ae1ed_0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39e24b741_0_10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g2239e24b741_0_10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9" name="Google Shape;69;g2239e24b741_0_10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39e24b741_0_109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2" name="Google Shape;72;g2239e24b741_0_109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g2239e24b741_0_10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g2239e24b741_0_10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5" name="Google Shape;75;g2239e24b741_0_10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39e24b741_0_115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8" name="Google Shape;78;g2239e24b741_0_115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9" name="Google Shape;79;g2239e24b741_0_11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g2239e24b741_0_11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1" name="Google Shape;81;g2239e24b741_0_11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39e24b741_0_121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g2239e24b741_0_121"/>
          <p:cNvSpPr txBox="1"/>
          <p:nvPr>
            <p:ph idx="1" type="body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" name="Google Shape;85;g2239e24b741_0_12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6" name="Google Shape;86;g2239e24b741_0_12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g2239e24b741_0_12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39e24b741_0_12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0" name="Google Shape;90;g2239e24b741_0_127"/>
          <p:cNvSpPr txBox="1"/>
          <p:nvPr>
            <p:ph idx="1" type="body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91" name="Google Shape;91;g2239e24b741_0_127"/>
          <p:cNvSpPr txBox="1"/>
          <p:nvPr>
            <p:ph idx="2" type="body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92" name="Google Shape;92;g2239e24b741_0_12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g2239e24b741_0_12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4" name="Google Shape;94;g2239e24b741_0_12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39e24b741_0_13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g2239e24b741_0_134"/>
          <p:cNvSpPr txBox="1"/>
          <p:nvPr>
            <p:ph idx="1" type="body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8" name="Google Shape;98;g2239e24b741_0_134"/>
          <p:cNvSpPr txBox="1"/>
          <p:nvPr>
            <p:ph idx="2" type="body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9" name="Google Shape;99;g2239e24b741_0_134"/>
          <p:cNvSpPr txBox="1"/>
          <p:nvPr>
            <p:ph idx="3" type="body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00" name="Google Shape;100;g2239e24b741_0_134"/>
          <p:cNvSpPr txBox="1"/>
          <p:nvPr>
            <p:ph idx="4" type="body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01" name="Google Shape;101;g2239e24b741_0_13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2" name="Google Shape;102;g2239e24b741_0_13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3" name="Google Shape;103;g2239e24b741_0_13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39e24b741_0_14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6" name="Google Shape;106;g2239e24b741_0_14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7" name="Google Shape;107;g2239e24b741_0_14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g2239e24b741_0_14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32d27ae1ed_0_47"/>
          <p:cNvSpPr txBox="1"/>
          <p:nvPr>
            <p:ph idx="1" type="body"/>
          </p:nvPr>
        </p:nvSpPr>
        <p:spPr>
          <a:xfrm>
            <a:off x="395536" y="573528"/>
            <a:ext cx="8424900" cy="4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g232d27ae1ed_0_47"/>
          <p:cNvSpPr txBox="1"/>
          <p:nvPr>
            <p:ph type="title"/>
          </p:nvPr>
        </p:nvSpPr>
        <p:spPr>
          <a:xfrm>
            <a:off x="0" y="0"/>
            <a:ext cx="82296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g232d27ae1ed_0_47"/>
          <p:cNvSpPr txBox="1"/>
          <p:nvPr>
            <p:ph idx="10" type="dt"/>
          </p:nvPr>
        </p:nvSpPr>
        <p:spPr>
          <a:xfrm>
            <a:off x="457200" y="47672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232d27ae1ed_0_47"/>
          <p:cNvSpPr txBox="1"/>
          <p:nvPr>
            <p:ph idx="11" type="ftr"/>
          </p:nvPr>
        </p:nvSpPr>
        <p:spPr>
          <a:xfrm>
            <a:off x="3124200" y="4767263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232d27ae1ed_0_47"/>
          <p:cNvSpPr txBox="1"/>
          <p:nvPr>
            <p:ph idx="12" type="sldNum"/>
          </p:nvPr>
        </p:nvSpPr>
        <p:spPr>
          <a:xfrm>
            <a:off x="6553200" y="4767263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39e24b741_0_148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g2239e24b741_0_148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12" name="Google Shape;112;g2239e24b741_0_148"/>
          <p:cNvSpPr txBox="1"/>
          <p:nvPr>
            <p:ph idx="2" type="body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3" name="Google Shape;113;g2239e24b741_0_14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4" name="Google Shape;114;g2239e24b741_0_14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g2239e24b741_0_14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39e24b741_0_155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g2239e24b741_0_155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g2239e24b741_0_155"/>
          <p:cNvSpPr txBox="1"/>
          <p:nvPr>
            <p:ph idx="1" type="body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20" name="Google Shape;120;g2239e24b741_0_15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g2239e24b741_0_15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2" name="Google Shape;122;g2239e24b741_0_15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39e24b741_0_162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5" name="Google Shape;125;g2239e24b741_0_162"/>
          <p:cNvSpPr txBox="1"/>
          <p:nvPr>
            <p:ph idx="1" type="body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6" name="Google Shape;126;g2239e24b741_0_16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7" name="Google Shape;127;g2239e24b741_0_16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8" name="Google Shape;128;g2239e24b741_0_16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39e24b741_0_168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1" name="Google Shape;131;g2239e24b741_0_168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32" name="Google Shape;132;g2239e24b741_0_16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3" name="Google Shape;133;g2239e24b741_0_16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4" name="Google Shape;134;g2239e24b741_0_16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32d27ae1ed_0_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g232d27ae1ed_0_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32d27ae1ed_0_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g232d27ae1ed_0_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g232d27ae1ed_0_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32d27ae1ed_0_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g232d27ae1ed_0_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g232d27ae1ed_0_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g232d27ae1ed_0_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32d27ae1ed_0_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g232d27ae1ed_0_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32d27ae1ed_0_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g232d27ae1ed_0_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g232d27ae1ed_0_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32d27ae1ed_0_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g232d27ae1ed_0_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32d27ae1ed_0_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32d27ae1ed_0_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g232d27ae1ed_0_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g232d27ae1ed_0_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g232d27ae1ed_0_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32d27ae1ed_0_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32d27ae1ed_0_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232d27ae1ed_0_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239e24b741_0_9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2" name="Google Shape;62;g2239e24b741_0_99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g2239e24b741_0_9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239e24b741_0_9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g2239e24b741_0_9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://www.tramplus-grandchallenge.com" TargetMode="External"/><Relationship Id="rId5" Type="http://schemas.openxmlformats.org/officeDocument/2006/relationships/hyperlink" Target="mailto:enquiry@tramplus.net" TargetMode="External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hyperlink" Target="http://www.tramplus-grandchallenge.com" TargetMode="External"/><Relationship Id="rId5" Type="http://schemas.openxmlformats.org/officeDocument/2006/relationships/hyperlink" Target="mailto:enquiry@tramplus.net" TargetMode="External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B969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3a6baf2d14_1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536" y="-604425"/>
            <a:ext cx="5012925" cy="50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3a6baf2d14_1_31"/>
          <p:cNvSpPr txBox="1"/>
          <p:nvPr>
            <p:ph type="ctrTitle"/>
          </p:nvPr>
        </p:nvSpPr>
        <p:spPr>
          <a:xfrm>
            <a:off x="-17412" y="3782988"/>
            <a:ext cx="91440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29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計劃書範本</a:t>
            </a:r>
            <a:endParaRPr sz="25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41" name="Google Shape;141;g23a6baf2d14_1_31"/>
          <p:cNvSpPr/>
          <p:nvPr/>
        </p:nvSpPr>
        <p:spPr>
          <a:xfrm>
            <a:off x="0" y="4484688"/>
            <a:ext cx="91092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叮叮科創大賽</a:t>
            </a:r>
            <a:r>
              <a:rPr b="1" i="0" lang="en-US" sz="10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由叮叮科創有限公司（叮叮科創）主辦，叮叮科創為香港電車之姊妹公司。</a:t>
            </a:r>
            <a:endParaRPr b="1" i="0" sz="10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 u="sng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www.tramplus-grandchallenge.com</a:t>
            </a:r>
            <a:r>
              <a:rPr lang="en-US"/>
              <a:t>	</a:t>
            </a:r>
            <a:r>
              <a:rPr b="1" i="0" lang="en-US" sz="1000" u="sng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enquiry@tramplus.net</a:t>
            </a:r>
            <a:r>
              <a:rPr b="1" lang="en-US" sz="1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		</a:t>
            </a:r>
            <a:r>
              <a:rPr b="1" i="0" lang="en-US" sz="10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Whatsapp: (852) 6537 7291</a:t>
            </a:r>
            <a:endParaRPr b="1" i="0" sz="10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42" name="Google Shape;142;g23a6baf2d14_1_31"/>
          <p:cNvPicPr preferRelativeResize="0"/>
          <p:nvPr/>
        </p:nvPicPr>
        <p:blipFill rotWithShape="1">
          <a:blip r:embed="rId6">
            <a:alphaModFix/>
          </a:blip>
          <a:srcRect b="39920" l="0" r="0" t="39714"/>
          <a:stretch/>
        </p:blipFill>
        <p:spPr>
          <a:xfrm>
            <a:off x="7830950" y="235350"/>
            <a:ext cx="1133727" cy="23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a6baf2d14_1_18"/>
          <p:cNvSpPr txBox="1"/>
          <p:nvPr/>
        </p:nvSpPr>
        <p:spPr>
          <a:xfrm>
            <a:off x="1043775" y="1345675"/>
            <a:ext cx="7056300" cy="1337700"/>
          </a:xfrm>
          <a:prstGeom prst="rect">
            <a:avLst/>
          </a:prstGeom>
          <a:noFill/>
          <a:ln cap="flat" cmpd="sng" w="19050">
            <a:solidFill>
              <a:srgbClr val="7F7F7F">
                <a:alpha val="9450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23a6baf2d14_1_18"/>
          <p:cNvPicPr preferRelativeResize="0"/>
          <p:nvPr/>
        </p:nvPicPr>
        <p:blipFill rotWithShape="1">
          <a:blip r:embed="rId3">
            <a:alphaModFix/>
          </a:blip>
          <a:srcRect b="17317" l="0" r="0" t="72994"/>
          <a:stretch/>
        </p:blipFill>
        <p:spPr>
          <a:xfrm>
            <a:off x="0" y="0"/>
            <a:ext cx="9144003" cy="8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3a6baf2d14_1_18"/>
          <p:cNvSpPr/>
          <p:nvPr/>
        </p:nvSpPr>
        <p:spPr>
          <a:xfrm>
            <a:off x="250825" y="3884448"/>
            <a:ext cx="8521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F7F7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注意：若參賽隊伍違反以下格式要求，相關計劃書可被扣分：</a:t>
            </a:r>
            <a:endParaRPr b="0" i="0" sz="1100" u="none" cap="none" strike="noStrike">
              <a:solidFill>
                <a:srgbClr val="7F7F7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298450" lvl="0" marL="914400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Josefin Sans Light"/>
              <a:buChar char="-"/>
            </a:pPr>
            <a:r>
              <a:rPr b="0" i="0" lang="en-US" sz="1100" u="none" cap="none" strike="noStrike">
                <a:solidFill>
                  <a:srgbClr val="7F7F7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計劃書不可超過指定的頁數篇幅。</a:t>
            </a:r>
            <a:endParaRPr b="0" i="0" sz="1100" u="none" cap="none" strike="noStrike">
              <a:solidFill>
                <a:srgbClr val="7F7F7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298450" lvl="0" marL="914400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Josefin Sans Light"/>
              <a:buChar char="-"/>
            </a:pPr>
            <a:r>
              <a:rPr b="0" i="0" lang="en-US" sz="1100" u="none" cap="none" strike="noStrike">
                <a:solidFill>
                  <a:srgbClr val="7F7F7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計劃書須根據相關參賽組別的語言撰寫。</a:t>
            </a:r>
            <a:endParaRPr b="0" i="0" sz="1100" u="none" cap="none" strike="noStrike">
              <a:solidFill>
                <a:srgbClr val="7F7F7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298450" lvl="0" marL="914400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Josefin Sans Light"/>
              <a:buChar char="-"/>
            </a:pPr>
            <a:r>
              <a:rPr b="0" i="0" lang="en-US" sz="1100" u="none" cap="none" strike="noStrike">
                <a:solidFill>
                  <a:srgbClr val="7F7F7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計劃書須以字型不小於11點撰寫。</a:t>
            </a:r>
            <a:endParaRPr b="0" i="0" sz="1100" u="none" cap="none" strike="noStrike">
              <a:solidFill>
                <a:srgbClr val="7F7F7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298450" lvl="0" marL="914400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Josefin Sans Light"/>
              <a:buChar char="-"/>
            </a:pPr>
            <a:r>
              <a:rPr b="0" i="0" lang="en-US" sz="1100" u="none" cap="none" strike="noStrike">
                <a:solidFill>
                  <a:srgbClr val="7F7F7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計劃書須以pdf格式提交，並不多於10MB。</a:t>
            </a:r>
            <a:endParaRPr b="0" i="0" sz="1100" u="none" cap="none" strike="noStrike">
              <a:solidFill>
                <a:srgbClr val="7F7F7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298450" lvl="0" marL="914400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Josefin Sans Light"/>
              <a:buChar char="-"/>
            </a:pPr>
            <a:r>
              <a:rPr b="0" i="0" lang="en-US" sz="1100" u="none" cap="none" strike="noStrike">
                <a:solidFill>
                  <a:srgbClr val="7F7F7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計劃書須以「</a:t>
            </a:r>
            <a:r>
              <a:rPr b="1" i="0" lang="en-US" sz="11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[學校名稱]_[計劃名稱]</a:t>
            </a:r>
            <a:r>
              <a:rPr b="0" i="0" lang="en-US" sz="1100" u="none" cap="none" strike="noStrike">
                <a:solidFill>
                  <a:srgbClr val="7F7F7F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」方式命名（例：叮叮中學_路軌塗層技術.pdf）。</a:t>
            </a:r>
            <a:endParaRPr b="0" i="0" sz="1100" u="none" cap="none" strike="noStrike">
              <a:solidFill>
                <a:srgbClr val="7F7F7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7F7F7F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150" name="Google Shape;150;g23a6baf2d14_1_18"/>
          <p:cNvSpPr txBox="1"/>
          <p:nvPr/>
        </p:nvSpPr>
        <p:spPr>
          <a:xfrm>
            <a:off x="250813" y="176588"/>
            <a:ext cx="75612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參賽隊伍資料</a:t>
            </a:r>
            <a:endParaRPr b="1" i="0" sz="32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1" name="Google Shape;151;g23a6baf2d14_1_18"/>
          <p:cNvSpPr txBox="1"/>
          <p:nvPr/>
        </p:nvSpPr>
        <p:spPr>
          <a:xfrm>
            <a:off x="1043625" y="2737063"/>
            <a:ext cx="705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參賽學生：</a:t>
            </a:r>
            <a:endParaRPr b="1" i="0" sz="18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代表學校：</a:t>
            </a:r>
            <a:endParaRPr b="1" i="0" sz="18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參賽組別：</a:t>
            </a:r>
            <a:r>
              <a:rPr b="0" i="0" lang="en-US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中文組</a:t>
            </a:r>
            <a:endParaRPr b="0" i="0" sz="18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52" name="Google Shape;152;g23a6baf2d14_1_18"/>
          <p:cNvPicPr preferRelativeResize="0"/>
          <p:nvPr/>
        </p:nvPicPr>
        <p:blipFill rotWithShape="1">
          <a:blip r:embed="rId4">
            <a:alphaModFix/>
          </a:blip>
          <a:srcRect b="53876" l="5620" r="55231" t="0"/>
          <a:stretch/>
        </p:blipFill>
        <p:spPr>
          <a:xfrm>
            <a:off x="7144325" y="54350"/>
            <a:ext cx="1764326" cy="207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3a6baf2d14_1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6424" y="4818525"/>
            <a:ext cx="1014298" cy="17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3a6baf2d14_1_18"/>
          <p:cNvSpPr txBox="1"/>
          <p:nvPr/>
        </p:nvSpPr>
        <p:spPr>
          <a:xfrm>
            <a:off x="1167475" y="1443438"/>
            <a:ext cx="705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計劃名稱：</a:t>
            </a:r>
            <a:endParaRPr b="1" i="0" sz="18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B969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a6baf2d14_1_38"/>
          <p:cNvSpPr/>
          <p:nvPr/>
        </p:nvSpPr>
        <p:spPr>
          <a:xfrm>
            <a:off x="4247100" y="0"/>
            <a:ext cx="48969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3a6baf2d14_1_38"/>
          <p:cNvPicPr preferRelativeResize="0"/>
          <p:nvPr/>
        </p:nvPicPr>
        <p:blipFill rotWithShape="1">
          <a:blip r:embed="rId3">
            <a:alphaModFix/>
          </a:blip>
          <a:srcRect b="19168" l="14895" r="35959" t="48351"/>
          <a:stretch/>
        </p:blipFill>
        <p:spPr>
          <a:xfrm>
            <a:off x="0" y="2842650"/>
            <a:ext cx="3481533" cy="230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3a6baf2d14_1_38"/>
          <p:cNvSpPr txBox="1"/>
          <p:nvPr/>
        </p:nvSpPr>
        <p:spPr>
          <a:xfrm>
            <a:off x="353944" y="1447275"/>
            <a:ext cx="35142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評審標準</a:t>
            </a:r>
            <a:endParaRPr b="1" i="0" sz="32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162" name="Google Shape;162;g23a6baf2d14_1_38"/>
          <p:cNvGraphicFramePr/>
          <p:nvPr/>
        </p:nvGraphicFramePr>
        <p:xfrm>
          <a:off x="4995063" y="1931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{5564FA87-A53D-419C-8FE1-D971D7136166}</a:tableStyleId>
              </a:tblPr>
              <a:tblGrid>
                <a:gridCol w="3400975"/>
              </a:tblGrid>
              <a:tr h="53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創意及原創性 30%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科技元素 30%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用家切合度及可行性 20%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表達傳意能力 20%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3" name="Google Shape;163;g23a6baf2d14_1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6424" y="4818525"/>
            <a:ext cx="1014298" cy="1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3901b7c89d_1_47"/>
          <p:cNvPicPr preferRelativeResize="0"/>
          <p:nvPr/>
        </p:nvPicPr>
        <p:blipFill rotWithShape="1">
          <a:blip r:embed="rId3">
            <a:alphaModFix/>
          </a:blip>
          <a:srcRect b="17317" l="0" r="0" t="72994"/>
          <a:stretch/>
        </p:blipFill>
        <p:spPr>
          <a:xfrm>
            <a:off x="0" y="0"/>
            <a:ext cx="9144003" cy="8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3901b7c89d_1_47"/>
          <p:cNvSpPr/>
          <p:nvPr/>
        </p:nvSpPr>
        <p:spPr>
          <a:xfrm>
            <a:off x="309188" y="998725"/>
            <a:ext cx="5545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提示：</a:t>
            </a:r>
            <a:endParaRPr b="0" i="0" sz="1000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描述你要解決的問題，提出解決方案。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誰是你的目標受眾？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你的方案將如何改善大眾生活？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70" name="Google Shape;170;g23901b7c89d_1_47"/>
          <p:cNvSpPr txBox="1"/>
          <p:nvPr/>
        </p:nvSpPr>
        <p:spPr>
          <a:xfrm>
            <a:off x="250813" y="176588"/>
            <a:ext cx="75612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計劃簡介（</a:t>
            </a:r>
            <a:r>
              <a:rPr b="1" lang="en-US" sz="32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r>
              <a:rPr b="1" i="0" lang="en-US" sz="3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頁）</a:t>
            </a:r>
            <a:endParaRPr b="1" i="0" sz="32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71" name="Google Shape;171;g23901b7c89d_1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6424" y="4818525"/>
            <a:ext cx="1014298" cy="1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3901b7c89d_1_47"/>
          <p:cNvPicPr preferRelativeResize="0"/>
          <p:nvPr/>
        </p:nvPicPr>
        <p:blipFill rotWithShape="1">
          <a:blip r:embed="rId5">
            <a:alphaModFix/>
          </a:blip>
          <a:srcRect b="6914" l="65597" r="0" t="62751"/>
          <a:stretch/>
        </p:blipFill>
        <p:spPr>
          <a:xfrm rot="710624">
            <a:off x="7443947" y="364702"/>
            <a:ext cx="1810483" cy="1596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3901b7c89d_1_53"/>
          <p:cNvPicPr preferRelativeResize="0"/>
          <p:nvPr/>
        </p:nvPicPr>
        <p:blipFill rotWithShape="1">
          <a:blip r:embed="rId3">
            <a:alphaModFix/>
          </a:blip>
          <a:srcRect b="17317" l="0" r="0" t="72994"/>
          <a:stretch/>
        </p:blipFill>
        <p:spPr>
          <a:xfrm>
            <a:off x="0" y="0"/>
            <a:ext cx="9144003" cy="8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3901b7c89d_1_53"/>
          <p:cNvSpPr/>
          <p:nvPr/>
        </p:nvSpPr>
        <p:spPr>
          <a:xfrm>
            <a:off x="371500" y="996300"/>
            <a:ext cx="68031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提示：</a:t>
            </a:r>
            <a:endParaRPr b="0" i="0" sz="1000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闡述問題，並探討其影響及重要性。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引用實例和數據來論證你的論述。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這是</a:t>
            </a:r>
            <a:r>
              <a:rPr lang="en-US" sz="1000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只限</a:t>
            </a: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香港，還是全球</a:t>
            </a:r>
            <a:r>
              <a:rPr lang="en-US" sz="1000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正面對</a:t>
            </a: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的問題？不論是何者，都值得探究！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圖像匯報為佳。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79" name="Google Shape;179;g23901b7c89d_1_53"/>
          <p:cNvSpPr txBox="1"/>
          <p:nvPr/>
        </p:nvSpPr>
        <p:spPr>
          <a:xfrm>
            <a:off x="250813" y="176588"/>
            <a:ext cx="75612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研究問題（最多</a:t>
            </a:r>
            <a:r>
              <a:rPr b="1" lang="en-US" sz="32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r>
              <a:rPr b="1" i="0" lang="en-US" sz="3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頁）</a:t>
            </a:r>
            <a:endParaRPr b="1" i="0" sz="32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80" name="Google Shape;180;g23901b7c89d_1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6424" y="4818525"/>
            <a:ext cx="1014298" cy="1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3901b7c89d_1_53"/>
          <p:cNvPicPr preferRelativeResize="0"/>
          <p:nvPr/>
        </p:nvPicPr>
        <p:blipFill rotWithShape="1">
          <a:blip r:embed="rId5">
            <a:alphaModFix/>
          </a:blip>
          <a:srcRect b="19168" l="14895" r="35959" t="48351"/>
          <a:stretch/>
        </p:blipFill>
        <p:spPr>
          <a:xfrm>
            <a:off x="0" y="3193675"/>
            <a:ext cx="2950374" cy="194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23901b7c89d_1_59"/>
          <p:cNvPicPr preferRelativeResize="0"/>
          <p:nvPr/>
        </p:nvPicPr>
        <p:blipFill rotWithShape="1">
          <a:blip r:embed="rId3">
            <a:alphaModFix/>
          </a:blip>
          <a:srcRect b="17317" l="0" r="0" t="72994"/>
          <a:stretch/>
        </p:blipFill>
        <p:spPr>
          <a:xfrm>
            <a:off x="0" y="0"/>
            <a:ext cx="9144003" cy="8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3901b7c89d_1_59"/>
          <p:cNvSpPr txBox="1"/>
          <p:nvPr/>
        </p:nvSpPr>
        <p:spPr>
          <a:xfrm>
            <a:off x="380599" y="982600"/>
            <a:ext cx="57429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提示：</a:t>
            </a:r>
            <a:endParaRPr b="0" i="0" sz="1000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詳細說明你的解決方案 - 操作方法是什麼？有什麼可取之處？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嘗試提供更多技術細節，越豐富越好！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你有</a:t>
            </a:r>
            <a:r>
              <a:rPr lang="en-US" sz="1000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測試過</a:t>
            </a: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相關</a:t>
            </a:r>
            <a:r>
              <a:rPr lang="en-US" sz="1000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方案</a:t>
            </a: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嗎？效果如何？你怎樣改良它？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圖像匯報為佳。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88" name="Google Shape;188;g23901b7c89d_1_59"/>
          <p:cNvSpPr txBox="1"/>
          <p:nvPr/>
        </p:nvSpPr>
        <p:spPr>
          <a:xfrm>
            <a:off x="250813" y="176588"/>
            <a:ext cx="75612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解決方案（最多</a:t>
            </a:r>
            <a:r>
              <a:rPr b="1" lang="en-US" sz="32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r>
              <a:rPr b="1" i="0" lang="en-US" sz="3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頁）</a:t>
            </a:r>
            <a:endParaRPr b="1" i="0" sz="32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89" name="Google Shape;189;g23901b7c89d_1_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6424" y="4818525"/>
            <a:ext cx="1014298" cy="1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3901b7c89d_1_59"/>
          <p:cNvPicPr preferRelativeResize="0"/>
          <p:nvPr/>
        </p:nvPicPr>
        <p:blipFill rotWithShape="1">
          <a:blip r:embed="rId5">
            <a:alphaModFix/>
          </a:blip>
          <a:srcRect b="6914" l="65597" r="0" t="62751"/>
          <a:stretch/>
        </p:blipFill>
        <p:spPr>
          <a:xfrm rot="-7370462">
            <a:off x="7130175" y="-139548"/>
            <a:ext cx="1810480" cy="15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23901b7c89d_1_67"/>
          <p:cNvPicPr preferRelativeResize="0"/>
          <p:nvPr/>
        </p:nvPicPr>
        <p:blipFill rotWithShape="1">
          <a:blip r:embed="rId3">
            <a:alphaModFix/>
          </a:blip>
          <a:srcRect b="12188" l="0" r="0" t="72993"/>
          <a:stretch/>
        </p:blipFill>
        <p:spPr>
          <a:xfrm>
            <a:off x="0" y="0"/>
            <a:ext cx="9144003" cy="8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3901b7c89d_1_67"/>
          <p:cNvSpPr txBox="1"/>
          <p:nvPr/>
        </p:nvSpPr>
        <p:spPr>
          <a:xfrm>
            <a:off x="380293" y="955673"/>
            <a:ext cx="45720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sng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提示：</a:t>
            </a:r>
            <a:endParaRPr b="0" i="0" sz="1000" u="sng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你的方案有多大的發展潛力？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設想你的方案的2.0版本、3.0版本等未來計劃。無懼想像、敢於夢想！</a:t>
            </a:r>
            <a:endParaRPr b="0" i="0" sz="1000" u="none" cap="none" strike="noStrike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97" name="Google Shape;197;g23901b7c89d_1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6424" y="4818525"/>
            <a:ext cx="1014298" cy="1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3901b7c89d_1_67"/>
          <p:cNvPicPr preferRelativeResize="0"/>
          <p:nvPr/>
        </p:nvPicPr>
        <p:blipFill rotWithShape="1">
          <a:blip r:embed="rId5">
            <a:alphaModFix/>
          </a:blip>
          <a:srcRect b="53876" l="5620" r="55231" t="0"/>
          <a:stretch/>
        </p:blipFill>
        <p:spPr>
          <a:xfrm>
            <a:off x="7312400" y="0"/>
            <a:ext cx="1764326" cy="207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3901b7c89d_1_67"/>
          <p:cNvSpPr txBox="1"/>
          <p:nvPr/>
        </p:nvSpPr>
        <p:spPr>
          <a:xfrm>
            <a:off x="250813" y="176588"/>
            <a:ext cx="75612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方案的未來機遇（1頁）</a:t>
            </a:r>
            <a:endParaRPr b="1" sz="32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3901b7c89d_1_128"/>
          <p:cNvPicPr preferRelativeResize="0"/>
          <p:nvPr/>
        </p:nvPicPr>
        <p:blipFill rotWithShape="1">
          <a:blip r:embed="rId3">
            <a:alphaModFix/>
          </a:blip>
          <a:srcRect b="17317" l="0" r="0" t="72994"/>
          <a:stretch/>
        </p:blipFill>
        <p:spPr>
          <a:xfrm>
            <a:off x="0" y="0"/>
            <a:ext cx="9144003" cy="8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3901b7c89d_1_128"/>
          <p:cNvSpPr txBox="1"/>
          <p:nvPr/>
        </p:nvSpPr>
        <p:spPr>
          <a:xfrm>
            <a:off x="380293" y="1077048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參考文獻</a:t>
            </a:r>
            <a:r>
              <a:rPr lang="en-US" sz="1000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或</a:t>
            </a:r>
            <a:r>
              <a:rPr b="0" i="0" lang="en-US" sz="1000" u="none" cap="none" strike="noStrike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輔助資料（如適用</a:t>
            </a:r>
            <a:r>
              <a:rPr lang="en-US" sz="1000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）</a:t>
            </a:r>
            <a:endParaRPr sz="1000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7F7F7F"/>
                </a:solidFill>
                <a:latin typeface="Josefin Sans"/>
                <a:ea typeface="Josefin Sans"/>
                <a:cs typeface="Josefin Sans"/>
                <a:sym typeface="Josefin Sans"/>
              </a:rPr>
              <a:t>- 資料可以是參考數據、案例等</a:t>
            </a:r>
            <a:endParaRPr sz="1000">
              <a:solidFill>
                <a:srgbClr val="7F7F7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06" name="Google Shape;206;g23901b7c89d_1_128"/>
          <p:cNvSpPr txBox="1"/>
          <p:nvPr/>
        </p:nvSpPr>
        <p:spPr>
          <a:xfrm>
            <a:off x="226800" y="35900"/>
            <a:ext cx="869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附錄（如適用） </a:t>
            </a:r>
            <a:endParaRPr b="1" i="0" sz="32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07" name="Google Shape;207;g23901b7c89d_1_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6424" y="4818525"/>
            <a:ext cx="1014298" cy="1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3901b7c89d_1_128"/>
          <p:cNvPicPr preferRelativeResize="0"/>
          <p:nvPr/>
        </p:nvPicPr>
        <p:blipFill rotWithShape="1">
          <a:blip r:embed="rId5">
            <a:alphaModFix/>
          </a:blip>
          <a:srcRect b="19168" l="14895" r="35959" t="48351"/>
          <a:stretch/>
        </p:blipFill>
        <p:spPr>
          <a:xfrm>
            <a:off x="0" y="3193675"/>
            <a:ext cx="2950374" cy="194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DB969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239e24b741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6500" y="-189833"/>
            <a:ext cx="3176177" cy="317617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239e24b741_0_88"/>
          <p:cNvSpPr txBox="1"/>
          <p:nvPr/>
        </p:nvSpPr>
        <p:spPr>
          <a:xfrm>
            <a:off x="45713" y="2785190"/>
            <a:ext cx="905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如有查詢，可電郵至 </a:t>
            </a:r>
            <a:r>
              <a:rPr b="1" i="0" lang="en-US" sz="2000" u="sng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enquiry@tramplus.net</a:t>
            </a:r>
            <a:r>
              <a:rPr b="1" i="0" lang="en-US" sz="20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700"/>
          </a:p>
        </p:txBody>
      </p:sp>
      <p:sp>
        <p:nvSpPr>
          <p:cNvPr id="219" name="Google Shape;219;g2239e24b741_0_88"/>
          <p:cNvSpPr txBox="1"/>
          <p:nvPr/>
        </p:nvSpPr>
        <p:spPr>
          <a:xfrm>
            <a:off x="45713" y="4498013"/>
            <a:ext cx="9018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叮叮科創大賽</a:t>
            </a:r>
            <a:r>
              <a:rPr b="1" lang="en-US" sz="1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由叮叮科創有限公司（叮叮科創）主辦，叮叮科創為香港電車之姊妹公司。</a:t>
            </a:r>
            <a:endParaRPr b="1" sz="1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1000" u="sng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www.tramplus-grandchallenge.com</a:t>
            </a:r>
            <a:r>
              <a:rPr lang="en-US">
                <a:solidFill>
                  <a:schemeClr val="dk1"/>
                </a:solidFill>
              </a:rPr>
              <a:t>	</a:t>
            </a:r>
            <a:r>
              <a:rPr b="1" lang="en-US" sz="1000" u="sng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enquiry@tramplus.net</a:t>
            </a:r>
            <a:r>
              <a:rPr b="1" lang="en-US" sz="1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		Whatsapp: (852) 6537 7291</a:t>
            </a:r>
            <a:endParaRPr sz="100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679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20" name="Google Shape;220;g2239e24b741_0_88"/>
          <p:cNvPicPr preferRelativeResize="0"/>
          <p:nvPr/>
        </p:nvPicPr>
        <p:blipFill rotWithShape="1">
          <a:blip r:embed="rId6">
            <a:alphaModFix/>
          </a:blip>
          <a:srcRect b="39919" l="0" r="0" t="39714"/>
          <a:stretch/>
        </p:blipFill>
        <p:spPr>
          <a:xfrm>
            <a:off x="7830950" y="235350"/>
            <a:ext cx="1133728" cy="23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2014-03-11T07:45:04Z</dcterms:created>
  <dc:creator>Owner</dc:creator>
</cp:coreProperties>
</file>